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77" r:id="rId5"/>
    <p:sldId id="260" r:id="rId6"/>
    <p:sldId id="348" r:id="rId7"/>
    <p:sldId id="370" r:id="rId8"/>
    <p:sldId id="268" r:id="rId9"/>
    <p:sldId id="371" r:id="rId10"/>
    <p:sldId id="360" r:id="rId11"/>
    <p:sldId id="369" r:id="rId12"/>
    <p:sldId id="271" r:id="rId13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3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9" autoAdjust="0"/>
    <p:restoredTop sz="86635" autoAdjust="0"/>
  </p:normalViewPr>
  <p:slideViewPr>
    <p:cSldViewPr showGuides="1">
      <p:cViewPr varScale="1">
        <p:scale>
          <a:sx n="99" d="100"/>
          <a:sy n="99" d="100"/>
        </p:scale>
        <p:origin x="780" y="90"/>
      </p:cViewPr>
      <p:guideLst>
        <p:guide orient="horz" pos="2813"/>
        <p:guide pos="2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多专家结构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语义混合框架用于揭示时序知识图谱的历史模式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现有的工作要么集中在结构信息，要么集中在语义信息，忽视了整合这两种信息的潜在好处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这些方法忽略了在处理不同类型的事件时，不同类型的信息有其自身的优势。对于历史事件，捕获重复模式，而对于非历史事件，探索进化模式。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结构信息的缺乏导致对实体交互模式的认识不足，而语义信息的缺乏则阻碍了对实体行为的理解。如图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1(b)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所示，法国反复出现的“控诉”或“需求”行动可以为预测未来的“需求”行动提供信息。从“控诉”到“要求”有一个逻辑进程，但基于图形的方法只是将它们视为两个不同的关系，失去了这种推理证据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结构信息和语义信息在应用于不同类型事件时的互补优势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历史事件通常涉及复杂的背景，大型语言模型可以更好地捕捉这些背景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三层架构：</a:t>
            </a:r>
            <a:r>
              <a:rPr lang="zh-CN" altLang="en-US" b="1" dirty="0"/>
              <a:t>特征编码器 → 事件感知专家（多专家）→ 预测专家</a:t>
            </a:r>
            <a:r>
              <a:rPr lang="zh-CN" altLang="en-US" dirty="0"/>
              <a:t>。底层并行抽取</a:t>
            </a:r>
            <a:r>
              <a:rPr lang="zh-CN" altLang="en-US" b="1" dirty="0"/>
              <a:t>结构</a:t>
            </a:r>
            <a:r>
              <a:rPr lang="zh-CN" altLang="en-US" dirty="0"/>
              <a:t>与</a:t>
            </a:r>
            <a:r>
              <a:rPr lang="zh-CN" altLang="en-US" b="1" dirty="0"/>
              <a:t>语义</a:t>
            </a:r>
            <a:r>
              <a:rPr lang="zh-CN" altLang="en-US" dirty="0"/>
              <a:t>两种视角的查询表示，中层用“历史</a:t>
            </a:r>
            <a:r>
              <a:rPr lang="en-US" altLang="zh-CN" dirty="0"/>
              <a:t>/</a:t>
            </a:r>
            <a:r>
              <a:rPr lang="zh-CN" altLang="en-US" dirty="0"/>
              <a:t>非历史”两类专家模块带门控完成</a:t>
            </a:r>
            <a:r>
              <a:rPr lang="zh-CN" altLang="en-US" b="1" dirty="0"/>
              <a:t>自适应融合</a:t>
            </a:r>
            <a:r>
              <a:rPr lang="zh-CN" altLang="en-US" dirty="0"/>
              <a:t>，顶层再用一个预测专家对所有专家输出</a:t>
            </a:r>
            <a:r>
              <a:rPr lang="zh-CN" altLang="en-US" b="1" dirty="0"/>
              <a:t>二次加权</a:t>
            </a:r>
            <a:r>
              <a:rPr lang="zh-CN" altLang="en-US" dirty="0"/>
              <a:t>，产出最终查询表示并打分候选实体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的结构编码器，以子图作为输入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的语义编码器，以实体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关系名称作为输入。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设 </a:t>
            </a:r>
            <a:r>
              <a:rPr lang="en-US" altLang="zh-CN" dirty="0"/>
              <a:t>M</a:t>
            </a:r>
            <a:r>
              <a:rPr lang="zh-CN" altLang="en-US" dirty="0"/>
              <a:t>个</a:t>
            </a:r>
            <a:r>
              <a:rPr lang="zh-CN" altLang="en-US" b="1" dirty="0"/>
              <a:t>历史专家</a:t>
            </a:r>
            <a:r>
              <a:rPr lang="zh-CN" altLang="en-US" dirty="0"/>
              <a:t>与 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zh-CN" altLang="en-US" b="1" dirty="0"/>
              <a:t>非历史专家</a:t>
            </a:r>
            <a:r>
              <a:rPr lang="zh-CN" altLang="en-US" dirty="0"/>
              <a:t>。每个专家有一个</a:t>
            </a:r>
            <a:r>
              <a:rPr lang="zh-CN" altLang="en-US" b="1" dirty="0"/>
              <a:t>查询驱动的门控</a:t>
            </a:r>
            <a:r>
              <a:rPr lang="zh-CN" altLang="en-US" dirty="0"/>
              <a:t>，</a:t>
            </a:r>
            <a:r>
              <a:rPr lang="zh-CN" altLang="en-US" b="1" dirty="0"/>
              <a:t>以 </a:t>
            </a:r>
            <a:r>
              <a:rPr lang="en-US" altLang="zh-CN" b="1" dirty="0" err="1"/>
              <a:t>qg</a:t>
            </a:r>
            <a:r>
              <a:rPr lang="en-US" altLang="zh-CN" b="1" dirty="0"/>
              <a:t>​ </a:t>
            </a:r>
            <a:r>
              <a:rPr lang="zh-CN" altLang="en-US" b="1" dirty="0"/>
              <a:t>为输入</a:t>
            </a:r>
            <a:r>
              <a:rPr lang="zh-CN" altLang="en-US" dirty="0"/>
              <a:t>产生权重 </a:t>
            </a:r>
            <a:r>
              <a:rPr lang="en-US" altLang="zh-CN" dirty="0"/>
              <a:t>α</a:t>
            </a:r>
            <a:r>
              <a:rPr lang="en-US" altLang="zh-CN" dirty="0" err="1"/>
              <a:t>i</a:t>
            </a:r>
            <a:r>
              <a:rPr lang="zh-CN" altLang="en-US" dirty="0"/>
              <a:t>，再在结构与语义两路之间做按权融合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​较小（依赖语义信息更多），因历史事件需捕捉 “重复语义模式”（如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Accuse→Demand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​较大（依赖结构信息更多），因非历史事件需捕捉 “结构演化模式”（如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与新实体的潜在连接）。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7719" y="106667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Yuming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149860" y="1448435"/>
            <a:ext cx="11906250" cy="1161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 fontAlgn="auto" latinLnBrk="1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 Spectral Heterogeneous Diffusion Framework for Knowledge-aware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 fontAlgn="auto" latinLnBrk="1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2026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3338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4.1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b="1" spc="10" dirty="0">
              <a:solidFill>
                <a:srgbClr val="A6A6A6"/>
              </a:solidFill>
              <a:latin typeface="Noto Sans Mono CJK HK"/>
              <a:cs typeface="Noto Sans Mono CJK HK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latin typeface="Noto Sans Mono CJK HK"/>
                <a:cs typeface="Noto Sans Mono CJK HK"/>
              </a:rPr>
              <a:t>code:</a:t>
            </a:r>
            <a:r>
              <a:rPr lang="en-US" altLang="zh-CN" sz="1600" dirty="0">
                <a:latin typeface="Noto Sans Mono CJK HK"/>
                <a:cs typeface="Noto Sans Mono CJK HK"/>
              </a:rPr>
              <a:t>https://github.com/xiangmli/SHGD</a:t>
            </a:r>
            <a:endParaRPr lang="en-US" altLang="zh-CN"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9315" y="2413000"/>
            <a:ext cx="5674995" cy="2571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4400" y="1676400"/>
            <a:ext cx="10139045" cy="1654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/>
              <a:t>Most existing methods focus on developing complex models to extract information from a given KG.They essentially follow a model-centric paradigm, overlooking data quality problems.KG data exhibits two principal quality problems.</a:t>
            </a:r>
            <a:endParaRPr lang="en-US" altLang="zh-CN" sz="2000"/>
          </a:p>
          <a:p>
            <a:r>
              <a:rPr lang="en-US" altLang="zh-CN" sz="2000"/>
              <a:t>1.the noisy knowledge problem.</a:t>
            </a:r>
            <a:endParaRPr lang="en-US" altLang="zh-CN" sz="2000"/>
          </a:p>
          <a:p>
            <a:r>
              <a:rPr lang="en-US" altLang="zh-CN" sz="2000"/>
              <a:t>2.the incomplete knowledge problem.</a:t>
            </a:r>
            <a:endParaRPr lang="en-US" altLang="zh-CN" sz="20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3276600"/>
            <a:ext cx="5169535" cy="3558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r="2197"/>
          <a:stretch>
            <a:fillRect/>
          </a:stretch>
        </p:blipFill>
        <p:spPr>
          <a:xfrm>
            <a:off x="52070" y="2438400"/>
            <a:ext cx="12012295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52999" y="38112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258055" y="65062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l="3167" t="1249" r="238" b="104"/>
          <a:stretch>
            <a:fillRect/>
          </a:stretch>
        </p:blipFill>
        <p:spPr>
          <a:xfrm>
            <a:off x="76200" y="685800"/>
            <a:ext cx="4777740" cy="61874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1551940"/>
            <a:ext cx="3366135" cy="559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680" y="2438400"/>
            <a:ext cx="3749040" cy="533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3940" y="3505200"/>
            <a:ext cx="3556000" cy="4083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4255770"/>
            <a:ext cx="3718560" cy="381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0" y="5029200"/>
            <a:ext cx="4956175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9640" y="1466850"/>
            <a:ext cx="3469640" cy="7404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5035" y="2590800"/>
            <a:ext cx="3824605" cy="7004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11210" y="3623310"/>
            <a:ext cx="3719830" cy="11499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0815" y="5791200"/>
            <a:ext cx="43402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52999" y="38112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258055" y="65062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524000"/>
            <a:ext cx="4765675" cy="11849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508760"/>
            <a:ext cx="4782185" cy="7124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2402205"/>
            <a:ext cx="5686425" cy="5949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3238500"/>
            <a:ext cx="4811395" cy="4521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755" y="3581400"/>
            <a:ext cx="4977765" cy="2881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978275"/>
            <a:ext cx="4043680" cy="104330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5029200"/>
            <a:ext cx="3947795" cy="6997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935" y="5867400"/>
            <a:ext cx="4813300" cy="744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46828" y="50393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648326" y="68567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2667000"/>
            <a:ext cx="7602855" cy="2423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46828" y="50393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648326" y="68567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676400"/>
            <a:ext cx="11920855" cy="4822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895600"/>
            <a:ext cx="5788025" cy="25736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235075"/>
            <a:ext cx="5138420" cy="5476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447800"/>
            <a:ext cx="5353050" cy="51758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 r="-2584" b="15680"/>
          <a:stretch>
            <a:fillRect/>
          </a:stretch>
        </p:blipFill>
        <p:spPr>
          <a:xfrm>
            <a:off x="5278755" y="1497330"/>
            <a:ext cx="6843395" cy="44869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BkZTM0OGMzMWQ4M2VlY2NjNzYwNTY2N2VlMTRmNzIifQ=="/>
  <p:tag name="resource_record_key" val="{&quot;12&quot;:[19979378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2295</Words>
  <Application>WPS 演示</Application>
  <PresentationFormat>宽屏</PresentationFormat>
  <Paragraphs>142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FFont-Family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张卓威</cp:lastModifiedBy>
  <cp:revision>264</cp:revision>
  <dcterms:created xsi:type="dcterms:W3CDTF">2023-09-17T03:47:00Z</dcterms:created>
  <dcterms:modified xsi:type="dcterms:W3CDTF">2026-03-31T11:04:59Z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2023-09-09T00:00:00Z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2023-09-30T00:00:00Z</vt:filetime>
  </property>
  <property fmtid="{D5CDD505-2E9C-101B-9397-08002B2CF9AE}" pid="5" name="ICV">
    <vt:lpwstr>8A797415C6A2429F80498935B86E1977_13</vt:lpwstr>
  </property>
  <property fmtid="{D5CDD505-2E9C-101B-9397-08002B2CF9AE}" pid="6" name="KSOProductBuildVer">
    <vt:lpwstr>2052-12.1.0.25225</vt:lpwstr>
  </property>
</Properties>
</file>